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73" d="100"/>
          <a:sy n="73" d="100"/>
        </p:scale>
        <p:origin x="-129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5897562"/>
          </a:xfrm>
        </p:spPr>
        <p:txBody>
          <a:bodyPr>
            <a:normAutofit/>
          </a:bodyPr>
          <a:lstStyle/>
          <a:p>
            <a:r>
              <a:rPr lang="en-US" sz="7200" dirty="0" smtClean="0">
                <a:latin typeface="Times New Roman" pitchFamily="18" charset="0"/>
                <a:cs typeface="Times New Roman" pitchFamily="18" charset="0"/>
              </a:rPr>
              <a:t/>
            </a:r>
            <a:br>
              <a:rPr lang="en-US" sz="7200" dirty="0" smtClean="0">
                <a:latin typeface="Times New Roman" pitchFamily="18" charset="0"/>
                <a:cs typeface="Times New Roman" pitchFamily="18" charset="0"/>
              </a:rPr>
            </a:br>
            <a:r>
              <a:rPr lang="en-US" sz="7200" dirty="0" smtClean="0">
                <a:latin typeface="Times New Roman" pitchFamily="18" charset="0"/>
                <a:cs typeface="Times New Roman" pitchFamily="18" charset="0"/>
              </a:rPr>
              <a:t> </a:t>
            </a:r>
            <a:r>
              <a:rPr lang="en-US" sz="7200" b="1" dirty="0" smtClean="0">
                <a:latin typeface="Times New Roman" pitchFamily="18" charset="0"/>
                <a:cs typeface="Times New Roman" pitchFamily="18" charset="0"/>
              </a:rPr>
              <a:t>Capstone Project - The Battle of the Neighborhoods </a:t>
            </a:r>
            <a:endParaRPr lang="en-US" sz="7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smtClean="0"/>
              <a:t>The below map shows the various locations of Thai restaurant outlets in New York. From the dispersed distribution near Manhattan, we can see that the frequency of Thai restaurants here are quite low compared to the south of the city. </a:t>
            </a:r>
            <a:endParaRPr lang="en-US" sz="2000" dirty="0"/>
          </a:p>
        </p:txBody>
      </p:sp>
      <p:pic>
        <p:nvPicPr>
          <p:cNvPr id="4098" name="Picture 2"/>
          <p:cNvPicPr>
            <a:picLocks noGrp="1" noChangeAspect="1" noChangeArrowheads="1"/>
          </p:cNvPicPr>
          <p:nvPr>
            <p:ph idx="1"/>
          </p:nvPr>
        </p:nvPicPr>
        <p:blipFill>
          <a:blip r:embed="rId2"/>
          <a:stretch>
            <a:fillRect/>
          </a:stretch>
        </p:blipFill>
        <p:spPr bwMode="auto">
          <a:xfrm>
            <a:off x="771227" y="1600200"/>
            <a:ext cx="7601546"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Thai restaurants in Manhattan</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457200" y="1600200"/>
            <a:ext cx="82296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Then use this feature to group the neighborhoods into clusters. K-means clustering algorithm was used to cluster the restaurants. And also, the Folium library to visualize the neighborhoods in Manhattan and its emerging clusters. </a:t>
            </a:r>
            <a:endParaRPr lang="en-US" sz="2000" dirty="0"/>
          </a:p>
        </p:txBody>
      </p:sp>
      <p:pic>
        <p:nvPicPr>
          <p:cNvPr id="6146" name="Picture 2"/>
          <p:cNvPicPr>
            <a:picLocks noGrp="1" noChangeAspect="1" noChangeArrowheads="1"/>
          </p:cNvPicPr>
          <p:nvPr>
            <p:ph idx="1"/>
          </p:nvPr>
        </p:nvPicPr>
        <p:blipFill>
          <a:blip r:embed="rId2"/>
          <a:srcRect/>
          <a:stretch>
            <a:fillRect/>
          </a:stretch>
        </p:blipFill>
        <p:spPr bwMode="auto">
          <a:xfrm>
            <a:off x="457200" y="1600200"/>
            <a:ext cx="82296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457200" y="1828800"/>
            <a:ext cx="8229600" cy="4057775"/>
          </a:xfrm>
          <a:prstGeom prst="rect">
            <a:avLst/>
          </a:prstGeom>
          <a:noFill/>
          <a:ln w="9525">
            <a:noFill/>
            <a:miter lim="800000"/>
            <a:headEnd/>
            <a:tailEnd/>
          </a:ln>
          <a:effectLst/>
        </p:spPr>
      </p:pic>
      <p:sp>
        <p:nvSpPr>
          <p:cNvPr id="6" name="TextBox 5"/>
          <p:cNvSpPr txBox="1"/>
          <p:nvPr/>
        </p:nvSpPr>
        <p:spPr>
          <a:xfrm>
            <a:off x="685800" y="1295400"/>
            <a:ext cx="1828800" cy="369332"/>
          </a:xfrm>
          <a:prstGeom prst="rect">
            <a:avLst/>
          </a:prstGeom>
          <a:noFill/>
        </p:spPr>
        <p:txBody>
          <a:bodyPr wrap="square" rtlCol="0">
            <a:spAutoFit/>
          </a:bodyPr>
          <a:lstStyle/>
          <a:p>
            <a:r>
              <a:rPr lang="en-IN" dirty="0" smtClean="0"/>
              <a:t>Cluster 0</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 y="838200"/>
            <a:ext cx="9144000" cy="5938838"/>
          </a:xfrm>
          <a:prstGeom prst="rect">
            <a:avLst/>
          </a:prstGeom>
          <a:noFill/>
          <a:ln w="9525">
            <a:noFill/>
            <a:miter lim="800000"/>
            <a:headEnd/>
            <a:tailEnd/>
          </a:ln>
          <a:effectLst/>
        </p:spPr>
      </p:pic>
      <p:sp>
        <p:nvSpPr>
          <p:cNvPr id="5" name="TextBox 4"/>
          <p:cNvSpPr txBox="1"/>
          <p:nvPr/>
        </p:nvSpPr>
        <p:spPr>
          <a:xfrm>
            <a:off x="381000" y="304800"/>
            <a:ext cx="1905000" cy="369332"/>
          </a:xfrm>
          <a:prstGeom prst="rect">
            <a:avLst/>
          </a:prstGeom>
          <a:noFill/>
        </p:spPr>
        <p:txBody>
          <a:bodyPr wrap="square" rtlCol="0">
            <a:spAutoFit/>
          </a:bodyPr>
          <a:lstStyle/>
          <a:p>
            <a:r>
              <a:rPr lang="en-IN" dirty="0" smtClean="0"/>
              <a:t>Cluster 1</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0" y="970445"/>
            <a:ext cx="9144000" cy="5887555"/>
          </a:xfrm>
          <a:prstGeom prst="rect">
            <a:avLst/>
          </a:prstGeom>
          <a:noFill/>
          <a:ln w="9525">
            <a:noFill/>
            <a:miter lim="800000"/>
            <a:headEnd/>
            <a:tailEnd/>
          </a:ln>
          <a:effectLst/>
        </p:spPr>
      </p:pic>
      <p:sp>
        <p:nvSpPr>
          <p:cNvPr id="5" name="TextBox 4"/>
          <p:cNvSpPr txBox="1"/>
          <p:nvPr/>
        </p:nvSpPr>
        <p:spPr>
          <a:xfrm>
            <a:off x="685800" y="457200"/>
            <a:ext cx="1828800" cy="369332"/>
          </a:xfrm>
          <a:prstGeom prst="rect">
            <a:avLst/>
          </a:prstGeom>
          <a:noFill/>
        </p:spPr>
        <p:txBody>
          <a:bodyPr wrap="square" rtlCol="0">
            <a:spAutoFit/>
          </a:bodyPr>
          <a:lstStyle/>
          <a:p>
            <a:r>
              <a:rPr lang="en-IN" dirty="0" smtClean="0"/>
              <a:t>Cluster 2</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0" y="762001"/>
            <a:ext cx="9144000" cy="6096000"/>
          </a:xfrm>
          <a:prstGeom prst="rect">
            <a:avLst/>
          </a:prstGeom>
          <a:noFill/>
          <a:ln w="9525">
            <a:noFill/>
            <a:miter lim="800000"/>
            <a:headEnd/>
            <a:tailEnd/>
          </a:ln>
          <a:effectLst/>
        </p:spPr>
      </p:pic>
      <p:sp>
        <p:nvSpPr>
          <p:cNvPr id="5" name="TextBox 4"/>
          <p:cNvSpPr txBox="1"/>
          <p:nvPr/>
        </p:nvSpPr>
        <p:spPr>
          <a:xfrm>
            <a:off x="762000" y="228600"/>
            <a:ext cx="1905000" cy="369332"/>
          </a:xfrm>
          <a:prstGeom prst="rect">
            <a:avLst/>
          </a:prstGeom>
          <a:noFill/>
        </p:spPr>
        <p:txBody>
          <a:bodyPr wrap="square" rtlCol="0">
            <a:spAutoFit/>
          </a:bodyPr>
          <a:lstStyle/>
          <a:p>
            <a:r>
              <a:rPr lang="en-IN" dirty="0" smtClean="0"/>
              <a:t>Cluster 3</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 y="1585913"/>
            <a:ext cx="8991600" cy="3686175"/>
          </a:xfrm>
          <a:prstGeom prst="rect">
            <a:avLst/>
          </a:prstGeom>
          <a:noFill/>
          <a:ln w="9525">
            <a:noFill/>
            <a:miter lim="800000"/>
            <a:headEnd/>
            <a:tailEnd/>
          </a:ln>
          <a:effectLst/>
        </p:spPr>
      </p:pic>
      <p:sp>
        <p:nvSpPr>
          <p:cNvPr id="3" name="TextBox 2"/>
          <p:cNvSpPr txBox="1"/>
          <p:nvPr/>
        </p:nvSpPr>
        <p:spPr>
          <a:xfrm>
            <a:off x="1219200" y="762000"/>
            <a:ext cx="1009956" cy="369332"/>
          </a:xfrm>
          <a:prstGeom prst="rect">
            <a:avLst/>
          </a:prstGeom>
          <a:noFill/>
        </p:spPr>
        <p:txBody>
          <a:bodyPr wrap="none" rtlCol="0">
            <a:spAutoFit/>
          </a:bodyPr>
          <a:lstStyle/>
          <a:p>
            <a:r>
              <a:rPr lang="en-IN" dirty="0" smtClean="0"/>
              <a:t>Cluster 4</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0" y="914401"/>
            <a:ext cx="9143999" cy="5943599"/>
          </a:xfrm>
          <a:prstGeom prst="rect">
            <a:avLst/>
          </a:prstGeom>
          <a:noFill/>
          <a:ln w="9525">
            <a:noFill/>
            <a:miter lim="800000"/>
            <a:headEnd/>
            <a:tailEnd/>
          </a:ln>
          <a:effectLst/>
        </p:spPr>
      </p:pic>
      <p:sp>
        <p:nvSpPr>
          <p:cNvPr id="3" name="TextBox 2"/>
          <p:cNvSpPr txBox="1"/>
          <p:nvPr/>
        </p:nvSpPr>
        <p:spPr>
          <a:xfrm>
            <a:off x="1447800" y="152400"/>
            <a:ext cx="4876800" cy="369332"/>
          </a:xfrm>
          <a:prstGeom prst="rect">
            <a:avLst/>
          </a:prstGeom>
          <a:noFill/>
        </p:spPr>
        <p:txBody>
          <a:bodyPr wrap="square" rtlCol="0">
            <a:spAutoFit/>
          </a:bodyPr>
          <a:lstStyle/>
          <a:p>
            <a:r>
              <a:rPr lang="en-IN" dirty="0" smtClean="0"/>
              <a:t>Cluster map </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a:t>
            </a:r>
            <a:endParaRPr lang="en-US" dirty="0"/>
          </a:p>
        </p:txBody>
      </p:sp>
      <p:sp>
        <p:nvSpPr>
          <p:cNvPr id="3" name="Content Placeholder 2"/>
          <p:cNvSpPr>
            <a:spLocks noGrp="1"/>
          </p:cNvSpPr>
          <p:nvPr>
            <p:ph idx="1"/>
          </p:nvPr>
        </p:nvSpPr>
        <p:spPr/>
        <p:txBody>
          <a:bodyPr/>
          <a:lstStyle/>
          <a:p>
            <a:pPr>
              <a:buNone/>
            </a:pPr>
            <a:r>
              <a:rPr lang="en-US" dirty="0" smtClean="0"/>
              <a:t>    After </a:t>
            </a:r>
            <a:r>
              <a:rPr lang="en-US" dirty="0" smtClean="0"/>
              <a:t>studying the cluster data from the </a:t>
            </a:r>
            <a:r>
              <a:rPr lang="en-US" dirty="0" err="1" smtClean="0"/>
              <a:t>dataframes</a:t>
            </a:r>
            <a:r>
              <a:rPr lang="en-US" dirty="0" smtClean="0"/>
              <a:t> and reviewing the cluster map, we come to the conclusion that most optimum area to open a new Thai Restaurant would be near </a:t>
            </a:r>
            <a:r>
              <a:rPr lang="en-US" b="1" dirty="0" smtClean="0"/>
              <a:t>Yorkville and Carnegie north of Upper East Side in Cluster 1.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Table of Contents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 </a:t>
            </a:r>
            <a:r>
              <a:rPr lang="en-US" b="1" dirty="0" smtClean="0"/>
              <a:t>1. Introduction </a:t>
            </a:r>
          </a:p>
          <a:p>
            <a:r>
              <a:rPr lang="en-US" b="1" dirty="0" smtClean="0"/>
              <a:t>2. Business Problem </a:t>
            </a:r>
          </a:p>
          <a:p>
            <a:r>
              <a:rPr lang="en-US" b="1" dirty="0" smtClean="0"/>
              <a:t>3. Data </a:t>
            </a:r>
          </a:p>
          <a:p>
            <a:r>
              <a:rPr lang="en-US" b="1" dirty="0" smtClean="0"/>
              <a:t>4. Methodology </a:t>
            </a:r>
          </a:p>
          <a:p>
            <a:r>
              <a:rPr lang="en-US" b="1" dirty="0" smtClean="0"/>
              <a:t>5. Results </a:t>
            </a:r>
          </a:p>
          <a:p>
            <a:r>
              <a:rPr lang="en-US" b="1" dirty="0" smtClean="0"/>
              <a:t>6. Discussions </a:t>
            </a:r>
          </a:p>
          <a:p>
            <a:r>
              <a:rPr lang="en-US" b="1" dirty="0" smtClean="0"/>
              <a:t>7. Conclusion </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Discussion</a:t>
            </a:r>
            <a:endParaRPr lang="en-US" dirty="0"/>
          </a:p>
        </p:txBody>
      </p:sp>
      <p:sp>
        <p:nvSpPr>
          <p:cNvPr id="6" name="Content Placeholder 5"/>
          <p:cNvSpPr>
            <a:spLocks noGrp="1"/>
          </p:cNvSpPr>
          <p:nvPr>
            <p:ph idx="1"/>
          </p:nvPr>
        </p:nvSpPr>
        <p:spPr/>
        <p:txBody>
          <a:bodyPr>
            <a:normAutofit fontScale="70000" lnSpcReduction="20000"/>
          </a:bodyPr>
          <a:lstStyle/>
          <a:p>
            <a:pPr>
              <a:buNone/>
            </a:pPr>
            <a:endParaRPr lang="en-US" b="1" dirty="0" smtClean="0"/>
          </a:p>
          <a:p>
            <a:r>
              <a:rPr lang="en-US" dirty="0" smtClean="0"/>
              <a:t>In this section, I would be discussing the observations I have noted and the recommendation that I can make based on the results. </a:t>
            </a:r>
          </a:p>
          <a:p>
            <a:r>
              <a:rPr lang="en-US" dirty="0" smtClean="0"/>
              <a:t>This analysis is performed on limited data. Most optimum results may vary based on input parameters and also the initial cluster value input. </a:t>
            </a:r>
          </a:p>
          <a:p>
            <a:r>
              <a:rPr lang="en-US" dirty="0" smtClean="0"/>
              <a:t>Also, few key highlights: </a:t>
            </a:r>
          </a:p>
          <a:p>
            <a:r>
              <a:rPr lang="en-US" dirty="0" smtClean="0"/>
              <a:t>• Washington Heights would be least favorable location to open a Thai restaurant pertaining to the </a:t>
            </a:r>
            <a:r>
              <a:rPr lang="en-US" dirty="0" err="1" smtClean="0"/>
              <a:t>sparsity</a:t>
            </a:r>
            <a:r>
              <a:rPr lang="en-US" dirty="0" smtClean="0"/>
              <a:t> in the region which may be as a result of people’s preferences. </a:t>
            </a:r>
          </a:p>
          <a:p>
            <a:r>
              <a:rPr lang="en-US" dirty="0" smtClean="0"/>
              <a:t>• More detailed analysis can be done and better results can be achieved by considering other factors such as transportation, demographics of inhabitants </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Although all of the goals of this project were met, there is definitely room for further improvement and development. However, this analysis can be used as a dependable guideline for any stakeholder planning to venture having this use case. </a:t>
            </a:r>
          </a:p>
          <a:p>
            <a:r>
              <a:rPr lang="en-US" dirty="0" smtClean="0"/>
              <a:t>As per the neighborhood or restaurant type mentioned, this analysis can be referred to. A venue with lowest risk and competition can be identified. </a:t>
            </a:r>
          </a:p>
          <a:p>
            <a:r>
              <a:rPr lang="en-US" dirty="0" smtClean="0"/>
              <a:t>The location parameters can be tweaked to match any requirements around the world provided proper location specific data is present.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US" dirty="0"/>
          </a:p>
        </p:txBody>
      </p:sp>
      <p:sp>
        <p:nvSpPr>
          <p:cNvPr id="3" name="Content Placeholder 2"/>
          <p:cNvSpPr>
            <a:spLocks noGrp="1"/>
          </p:cNvSpPr>
          <p:nvPr>
            <p:ph idx="1"/>
          </p:nvPr>
        </p:nvSpPr>
        <p:spPr/>
        <p:txBody>
          <a:bodyPr>
            <a:normAutofit fontScale="62500" lnSpcReduction="20000"/>
          </a:bodyPr>
          <a:lstStyle/>
          <a:p>
            <a:endParaRPr lang="en-US" dirty="0" smtClean="0"/>
          </a:p>
          <a:p>
            <a:r>
              <a:rPr lang="en-US" dirty="0" smtClean="0"/>
              <a:t> The City of New York, is the most populous city in the United States. It is diverse and is the financial capital of USA. It is multicultural. It provides lot of business opportunities and business friendly environment. It has attracted many different players into the market. It is a global hub of business and commerce. The city is a major center for banking and finance, retailing, world trade, transportation, tourism, real estate, new media, traditional media, advertising, legal services, accountancy, insurance, theater, fashion, and the arts in the United States. This also means that the market is highly competitive. As it is highly developed city so cost of doing business is also one of the highest. Thus, any new business venture or expansion needs to be analyzed carefully. The insights derived from analysis will give good understanding of the business environment which help in strategically targeting the market. This will help in reduction of risk. And the Return on Investment will be reasonable.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Business Problem</a:t>
            </a:r>
            <a:endParaRPr lang="en-US" dirty="0"/>
          </a:p>
        </p:txBody>
      </p:sp>
      <p:sp>
        <p:nvSpPr>
          <p:cNvPr id="3" name="Content Placeholder 2"/>
          <p:cNvSpPr>
            <a:spLocks noGrp="1"/>
          </p:cNvSpPr>
          <p:nvPr>
            <p:ph idx="1"/>
          </p:nvPr>
        </p:nvSpPr>
        <p:spPr>
          <a:xfrm>
            <a:off x="457200" y="1447800"/>
            <a:ext cx="8229600" cy="5029200"/>
          </a:xfrm>
        </p:spPr>
        <p:txBody>
          <a:bodyPr>
            <a:normAutofit fontScale="55000" lnSpcReduction="20000"/>
          </a:bodyPr>
          <a:lstStyle/>
          <a:p>
            <a:r>
              <a:rPr lang="en-US" dirty="0" smtClean="0"/>
              <a:t>The City of New York is famous for its amazing cuisine. Its food culture includes an array of international cuisines influenced by the city's immigrant history. Thai restaurants have become so popular in the United States now it seems that there is one on every corner, not only in major cities but also in smaller cities. Starting a Thai restaurant can be a great business opportunity, but you need to distinguish yourself from others to enjoy long-term success. </a:t>
            </a:r>
            <a:r>
              <a:rPr lang="en-US" dirty="0" smtClean="0"/>
              <a:t/>
            </a:r>
            <a:br>
              <a:rPr lang="en-US" dirty="0" smtClean="0"/>
            </a:br>
            <a:endParaRPr lang="en-US" dirty="0" smtClean="0"/>
          </a:p>
          <a:p>
            <a:r>
              <a:rPr lang="en-US" dirty="0" smtClean="0"/>
              <a:t>If you plan a real restaurant that can demand higher prices for fresh sea food, focus on neighborhoods and outlets that already attract sophisticated Thai clients. If you plan a cheap buffet restaurant, points to the masses looking for affordable high-traffic locations with large shopping centers and other local points of interest</a:t>
            </a:r>
            <a:r>
              <a:rPr lang="en-US" dirty="0" smtClean="0"/>
              <a:t>.</a:t>
            </a:r>
            <a:br>
              <a:rPr lang="en-US" dirty="0" smtClean="0"/>
            </a:br>
            <a:r>
              <a:rPr lang="en-US" dirty="0" smtClean="0"/>
              <a:t> </a:t>
            </a:r>
            <a:endParaRPr lang="en-US" dirty="0" smtClean="0"/>
          </a:p>
          <a:p>
            <a:r>
              <a:rPr lang="en-US" dirty="0" smtClean="0"/>
              <a:t>The stakeholder wants to open his business in Manhattan area, so I focus on that borough during my analysis. We define potential neighborhood based on the number of Thai restaurants which are operating right in each neighborhood. Manhattan has full potential but also is a very challenging district to open a business because of high competition. New Thai restaurant should be opened in an area where the it can attract more customers. Therefore, in this analysis it is necessary to ensure that we have enough customers and that we are also close to other Thai outlets so that we get a good turnover of Thai food lovers.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a:t>
            </a:r>
            <a:endParaRPr lang="en-US" dirty="0"/>
          </a:p>
        </p:txBody>
      </p:sp>
      <p:sp>
        <p:nvSpPr>
          <p:cNvPr id="3" name="Content Placeholder 2"/>
          <p:cNvSpPr>
            <a:spLocks noGrp="1"/>
          </p:cNvSpPr>
          <p:nvPr>
            <p:ph idx="1"/>
          </p:nvPr>
        </p:nvSpPr>
        <p:spPr>
          <a:xfrm>
            <a:off x="457200" y="1295400"/>
            <a:ext cx="8229600" cy="4830763"/>
          </a:xfrm>
        </p:spPr>
        <p:txBody>
          <a:bodyPr>
            <a:normAutofit fontScale="92500" lnSpcReduction="10000"/>
          </a:bodyPr>
          <a:lstStyle/>
          <a:p>
            <a:r>
              <a:rPr lang="en-US" b="1" dirty="0" smtClean="0"/>
              <a:t>1: New York has a total of 5 boroughs and 306 neighborhoods. In order to segment the neighborhoods and explore them, we will essentially need a dataset that contains the 5 boroughs and the neighborhoods that exist in each borough as well as the latitude and </a:t>
            </a:r>
            <a:r>
              <a:rPr lang="en-US" dirty="0" smtClean="0"/>
              <a:t>longitude coordinates </a:t>
            </a:r>
            <a:r>
              <a:rPr lang="en-US" dirty="0" smtClean="0"/>
              <a:t>of each neighborhood. This dataset exists for free on the web. Link to the dataset is: </a:t>
            </a:r>
            <a:r>
              <a:rPr lang="en-US" dirty="0" smtClean="0"/>
              <a:t/>
            </a:r>
            <a:br>
              <a:rPr lang="en-US" dirty="0" smtClean="0"/>
            </a:br>
            <a:endParaRPr lang="en-US" dirty="0" smtClean="0"/>
          </a:p>
          <a:p>
            <a:pPr>
              <a:buNone/>
            </a:pPr>
            <a:r>
              <a:rPr lang="en-US" dirty="0" smtClean="0"/>
              <a:t> </a:t>
            </a:r>
            <a:r>
              <a:rPr lang="en-US" dirty="0" smtClean="0"/>
              <a:t>   https</a:t>
            </a:r>
            <a:r>
              <a:rPr lang="en-US" dirty="0" smtClean="0"/>
              <a:t>://geo.nyu.edu/catalog/nyu_2451_34572 </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DATASET</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600200" y="2057400"/>
            <a:ext cx="5791200" cy="3581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81000"/>
            <a:ext cx="8077200" cy="2308324"/>
          </a:xfrm>
          <a:prstGeom prst="rect">
            <a:avLst/>
          </a:prstGeom>
        </p:spPr>
        <p:txBody>
          <a:bodyPr wrap="square">
            <a:spAutoFit/>
          </a:bodyPr>
          <a:lstStyle/>
          <a:p>
            <a:r>
              <a:rPr lang="en-US" b="1" dirty="0" smtClean="0"/>
              <a:t>2: New York City’s geographical coordinates data will be utilized as input for the Foursquare API, that will be leveraged to provision venues information for each neighborhood. We will use the Foursquare API to explore neighborhoods in New York City. The below is image of the Foursquare API data. </a:t>
            </a:r>
          </a:p>
          <a:p>
            <a:r>
              <a:rPr lang="en-US" dirty="0" smtClean="0"/>
              <a:t>In addition, Thai Category Id 4bf58dd8d48988d1d2941735 is used for retrieving data from Foursquare API. </a:t>
            </a:r>
          </a:p>
          <a:p>
            <a:r>
              <a:rPr lang="en-US" i="1" dirty="0" smtClean="0"/>
              <a:t>The below map shows all the neighborhoods of New York City. The blue circle roughly covers Manhattan. </a:t>
            </a:r>
            <a:endParaRPr lang="en-US" dirty="0"/>
          </a:p>
        </p:txBody>
      </p:sp>
      <p:sp>
        <p:nvSpPr>
          <p:cNvPr id="5" name="Title 4"/>
          <p:cNvSpPr>
            <a:spLocks noGrp="1"/>
          </p:cNvSpPr>
          <p:nvPr>
            <p:ph type="title"/>
          </p:nvPr>
        </p:nvSpPr>
        <p:spPr>
          <a:xfrm>
            <a:off x="457200" y="274638"/>
            <a:ext cx="8229600" cy="6354762"/>
          </a:xfrm>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685800" y="2819400"/>
            <a:ext cx="7696200" cy="37738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US" dirty="0"/>
          </a:p>
        </p:txBody>
      </p:sp>
      <p:sp>
        <p:nvSpPr>
          <p:cNvPr id="3" name="Content Placeholder 2"/>
          <p:cNvSpPr>
            <a:spLocks noGrp="1"/>
          </p:cNvSpPr>
          <p:nvPr>
            <p:ph idx="1"/>
          </p:nvPr>
        </p:nvSpPr>
        <p:spPr/>
        <p:txBody>
          <a:bodyPr>
            <a:normAutofit lnSpcReduction="10000"/>
          </a:bodyPr>
          <a:lstStyle/>
          <a:p>
            <a:r>
              <a:rPr lang="en-US" dirty="0" smtClean="0"/>
              <a:t>The idea is to gather as much information as possible regarding Thai restaurants in New York City and try to categorize them based on their individual similarity. We converted addresses into their equivalent latitude and longitude values. Then we used the Foursquare API to explore neighborhoods in Manhattan, New York. After that, we called an explore function to get Thai restaurant categories in each neighborhood.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 y="609600"/>
            <a:ext cx="9144000"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TotalTime>
  <Words>886</Words>
  <Application>Microsoft Office PowerPoint</Application>
  <PresentationFormat>On-screen Show (4:3)</PresentationFormat>
  <Paragraphs>49</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  Capstone Project - The Battle of the Neighborhoods </vt:lpstr>
      <vt:lpstr>Table of Contents</vt:lpstr>
      <vt:lpstr>Introduction</vt:lpstr>
      <vt:lpstr>Business Problem</vt:lpstr>
      <vt:lpstr>Data</vt:lpstr>
      <vt:lpstr>DATASET</vt:lpstr>
      <vt:lpstr>Slide 7</vt:lpstr>
      <vt:lpstr>Methodology</vt:lpstr>
      <vt:lpstr>Slide 9</vt:lpstr>
      <vt:lpstr>The below map shows the various locations of Thai restaurant outlets in New York. From the dispersed distribution near Manhattan, we can see that the frequency of Thai restaurants here are quite low compared to the south of the city. </vt:lpstr>
      <vt:lpstr>Thai restaurants in Manhattan</vt:lpstr>
      <vt:lpstr>Then use this feature to group the neighborhoods into clusters. K-means clustering algorithm was used to cluster the restaurants. And also, the Folium library to visualize the neighborhoods in Manhattan and its emerging clusters. </vt:lpstr>
      <vt:lpstr>Results</vt:lpstr>
      <vt:lpstr>Slide 14</vt:lpstr>
      <vt:lpstr>Slide 15</vt:lpstr>
      <vt:lpstr>Slide 16</vt:lpstr>
      <vt:lpstr>Slide 17</vt:lpstr>
      <vt:lpstr>Slide 18</vt:lpstr>
      <vt:lpstr>Result</vt:lpstr>
      <vt:lpstr>Discussion</vt:lpstr>
      <vt:lpstr>Conclusion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 The Battle of the Neighborhoods </dc:title>
  <dc:creator>mudita sharma</dc:creator>
  <cp:lastModifiedBy>Dell</cp:lastModifiedBy>
  <cp:revision>5</cp:revision>
  <dcterms:created xsi:type="dcterms:W3CDTF">2006-08-16T00:00:00Z</dcterms:created>
  <dcterms:modified xsi:type="dcterms:W3CDTF">2019-08-25T08:06:41Z</dcterms:modified>
</cp:coreProperties>
</file>